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69" r:id="rId3"/>
    <p:sldId id="272" r:id="rId4"/>
    <p:sldId id="273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F5494"/>
    <a:srgbClr val="0000BC"/>
    <a:srgbClr val="0000DA"/>
    <a:srgbClr val="0000A4"/>
    <a:srgbClr val="000066"/>
    <a:srgbClr val="3166CF"/>
    <a:srgbClr val="3E6FD2"/>
    <a:srgbClr val="2D5EC1"/>
    <a:srgbClr val="BD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4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1.0.51\groupshare\Delivery%20Management\FWC%202%20-%20PO_2016-20_A5\SC149+369%20%20-%20Daily%20maintenance%20-%20COMM%20C1\EU%20in%20slides\graphs\14_EU%20population_Brexi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6.1178578826431074E-2"/>
          <c:w val="0.96604938271604934"/>
          <c:h val="0.634931353327403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86419753086419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83,1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42-4BCC-AEE2-005D23B0B10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67,4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B42-4BCC-AEE2-005D23B0B10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59,3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B42-4BCC-AEE2-005D23B0B10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47,4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B42-4BCC-AEE2-005D23B0B100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B42-4BCC-AEE2-005D23B0B100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19,2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B42-4BCC-AEE2-005D23B0B100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B42-4BCC-AEE2-005D23B0B100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B42-4BCC-AEE2-005D23B0B100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42-4BCC-AEE2-005D23B0B100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10,3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B42-4BCC-AEE2-005D23B0B100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B42-4BCC-AEE2-005D23B0B100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8,9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B42-4BCC-AEE2-005D23B0B100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6,9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42-4BCC-AEE2-005D23B0B100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B42-4BCC-AEE2-005D23B0B100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smtClean="0"/>
                      <a:t>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B42-4BCC-AEE2-005D23B0B100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B42-4BCC-AEE2-005D23B0B100}"/>
                </c:ext>
              </c:extLst>
            </c:dLbl>
            <c:numFmt formatCode="#,##0.0;[Red]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'[14_EU population_Brexit.xlsx]NL'!$A$1:$A$27</c:f>
              <c:strCache>
                <c:ptCount val="27"/>
                <c:pt idx="0">
                  <c:v>Duitsland</c:v>
                </c:pt>
                <c:pt idx="1">
                  <c:v>Frankrijk</c:v>
                </c:pt>
                <c:pt idx="2">
                  <c:v>Italië</c:v>
                </c:pt>
                <c:pt idx="3">
                  <c:v>Spanje</c:v>
                </c:pt>
                <c:pt idx="4">
                  <c:v>Polen</c:v>
                </c:pt>
                <c:pt idx="5">
                  <c:v>Roemenië</c:v>
                </c:pt>
                <c:pt idx="6">
                  <c:v>Nederland</c:v>
                </c:pt>
                <c:pt idx="7">
                  <c:v>België</c:v>
                </c:pt>
                <c:pt idx="8">
                  <c:v>Griekenland</c:v>
                </c:pt>
                <c:pt idx="9">
                  <c:v>Tsjechië</c:v>
                </c:pt>
                <c:pt idx="10">
                  <c:v>Portugal</c:v>
                </c:pt>
                <c:pt idx="11">
                  <c:v>Zweden</c:v>
                </c:pt>
                <c:pt idx="12">
                  <c:v>Hongarije</c:v>
                </c:pt>
                <c:pt idx="13">
                  <c:v>Oostenrijk</c:v>
                </c:pt>
                <c:pt idx="14">
                  <c:v>Bulgarije</c:v>
                </c:pt>
                <c:pt idx="15">
                  <c:v>Denemarken</c:v>
                </c:pt>
                <c:pt idx="16">
                  <c:v>Finland</c:v>
                </c:pt>
                <c:pt idx="17">
                  <c:v>Slowakije</c:v>
                </c:pt>
                <c:pt idx="18">
                  <c:v>Ierland</c:v>
                </c:pt>
                <c:pt idx="19">
                  <c:v>Kroatië</c:v>
                </c:pt>
                <c:pt idx="20">
                  <c:v>Litouwen</c:v>
                </c:pt>
                <c:pt idx="21">
                  <c:v>Slovenië</c:v>
                </c:pt>
                <c:pt idx="22">
                  <c:v>Letland</c:v>
                </c:pt>
                <c:pt idx="23">
                  <c:v>Estland</c:v>
                </c:pt>
                <c:pt idx="24">
                  <c:v>Cyprus</c:v>
                </c:pt>
                <c:pt idx="25">
                  <c:v>Luxembourg</c:v>
                </c:pt>
                <c:pt idx="26">
                  <c:v>Malta</c:v>
                </c:pt>
              </c:strCache>
            </c:strRef>
          </c:cat>
          <c:val>
            <c:numRef>
              <c:f>'[14_EU population_Brexit.xlsx]NL'!$D$1:$D$27</c:f>
              <c:numCache>
                <c:formatCode>General</c:formatCode>
                <c:ptCount val="27"/>
                <c:pt idx="0">
                  <c:v>82.9</c:v>
                </c:pt>
                <c:pt idx="1">
                  <c:v>67.2</c:v>
                </c:pt>
                <c:pt idx="2">
                  <c:v>60.4</c:v>
                </c:pt>
                <c:pt idx="3">
                  <c:v>46.7</c:v>
                </c:pt>
                <c:pt idx="4">
                  <c:v>38</c:v>
                </c:pt>
                <c:pt idx="5">
                  <c:v>19.5</c:v>
                </c:pt>
                <c:pt idx="6">
                  <c:v>17.2</c:v>
                </c:pt>
                <c:pt idx="7">
                  <c:v>11.4</c:v>
                </c:pt>
                <c:pt idx="8">
                  <c:v>10.7</c:v>
                </c:pt>
                <c:pt idx="9">
                  <c:v>10.6</c:v>
                </c:pt>
                <c:pt idx="10">
                  <c:v>10.3</c:v>
                </c:pt>
                <c:pt idx="11">
                  <c:v>10.1</c:v>
                </c:pt>
                <c:pt idx="12">
                  <c:v>9.8000000000000007</c:v>
                </c:pt>
                <c:pt idx="13">
                  <c:v>8.8000000000000007</c:v>
                </c:pt>
                <c:pt idx="14">
                  <c:v>7.1</c:v>
                </c:pt>
                <c:pt idx="15">
                  <c:v>5.8</c:v>
                </c:pt>
                <c:pt idx="16">
                  <c:v>5.5</c:v>
                </c:pt>
                <c:pt idx="17">
                  <c:v>5.4</c:v>
                </c:pt>
                <c:pt idx="18">
                  <c:v>4.8</c:v>
                </c:pt>
                <c:pt idx="19">
                  <c:v>4.0999999999999996</c:v>
                </c:pt>
                <c:pt idx="20">
                  <c:v>2.8</c:v>
                </c:pt>
                <c:pt idx="21">
                  <c:v>2.1</c:v>
                </c:pt>
                <c:pt idx="22">
                  <c:v>1.9</c:v>
                </c:pt>
                <c:pt idx="23">
                  <c:v>1.3</c:v>
                </c:pt>
                <c:pt idx="24">
                  <c:v>0.9</c:v>
                </c:pt>
                <c:pt idx="25">
                  <c:v>0.6</c:v>
                </c:pt>
                <c:pt idx="2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19-4FFA-988B-297B1BA9C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27"/>
        <c:axId val="974523568"/>
        <c:axId val="974523960"/>
      </c:barChart>
      <c:catAx>
        <c:axId val="97452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nl-NL"/>
          </a:p>
        </c:txPr>
        <c:crossAx val="974523960"/>
        <c:crosses val="autoZero"/>
        <c:auto val="1"/>
        <c:lblAlgn val="ctr"/>
        <c:lblOffset val="100"/>
        <c:noMultiLvlLbl val="0"/>
      </c:catAx>
      <c:valAx>
        <c:axId val="974523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7452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4CD26B0-42F2-437A-A735-2E0866E2E3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2560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860C6D0A-501B-4412-B201-7FE055E2F9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8148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34AFF1-1ED3-416C-84B8-0CDB0B317D56}" type="slidenum">
              <a:rPr lang="fr-FR" altLang="nl-NL" smtClean="0"/>
              <a:pPr algn="r" eaLnBrk="1" hangingPunct="1">
                <a:spcBef>
                  <a:spcPct val="0"/>
                </a:spcBef>
              </a:pPr>
              <a:t>5</a:t>
            </a:fld>
            <a:endParaRPr lang="fr-FR" altLang="nl-NL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DCAC3D-56C2-4D7D-AB64-3E186A077349}" type="slidenum">
              <a:rPr lang="fr-FR" altLang="nl-NL" smtClean="0"/>
              <a:pPr algn="r" eaLnBrk="1" hangingPunct="1">
                <a:spcBef>
                  <a:spcPct val="0"/>
                </a:spcBef>
              </a:pPr>
              <a:t>6</a:t>
            </a:fld>
            <a:endParaRPr lang="fr-FR" altLang="nl-NL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27A03C-C6B2-4768-9DB3-F137F0FDA419}" type="slidenum">
              <a:rPr lang="fr-FR" altLang="nl-NL" smtClean="0"/>
              <a:pPr algn="r" eaLnBrk="1" hangingPunct="1">
                <a:spcBef>
                  <a:spcPct val="0"/>
                </a:spcBef>
              </a:pPr>
              <a:t>7</a:t>
            </a:fld>
            <a:endParaRPr lang="fr-FR" altLang="nl-NL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CAD713-5A7B-4BCB-A33F-EA462A67E63B}" type="slidenum">
              <a:rPr lang="fr-FR" altLang="nl-NL" smtClean="0"/>
              <a:pPr algn="r" eaLnBrk="1" hangingPunct="1">
                <a:spcBef>
                  <a:spcPct val="0"/>
                </a:spcBef>
              </a:pPr>
              <a:t>8</a:t>
            </a:fld>
            <a:endParaRPr lang="fr-FR" altLang="nl-NL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FCB0BB-5178-4A6C-B2E9-E94D38A2C2C1}" type="slidenum">
              <a:rPr lang="fr-FR" altLang="nl-NL" smtClean="0"/>
              <a:pPr algn="r" eaLnBrk="1" hangingPunct="1">
                <a:spcBef>
                  <a:spcPct val="0"/>
                </a:spcBef>
              </a:pPr>
              <a:t>9</a:t>
            </a:fld>
            <a:endParaRPr lang="fr-FR" altLang="nl-NL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2EDF5E-FE44-4735-876C-891E33F1A708}" type="slidenum">
              <a:rPr lang="en-GB" altLang="nl-NL" smtClean="0"/>
              <a:pPr algn="r" eaLnBrk="1" hangingPunct="1">
                <a:spcBef>
                  <a:spcPct val="0"/>
                </a:spcBef>
              </a:pPr>
              <a:t>10</a:t>
            </a:fld>
            <a:endParaRPr lang="en-GB" altLang="nl-NL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E8E283-2AFB-4F27-899D-EC38CBD3BCFB}" type="slidenum">
              <a:rPr lang="en-GB" altLang="nl-NL" smtClean="0"/>
              <a:pPr algn="r" eaLnBrk="1" hangingPunct="1">
                <a:spcBef>
                  <a:spcPct val="0"/>
                </a:spcBef>
              </a:pPr>
              <a:t>11</a:t>
            </a:fld>
            <a:endParaRPr lang="en-GB" altLang="nl-NL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DE0A3C-87F1-461E-A8C1-854CF54BE8CA}" type="slidenum">
              <a:rPr lang="en-GB" altLang="nl-NL" smtClean="0"/>
              <a:pPr algn="r" eaLnBrk="1" hangingPunct="1">
                <a:spcBef>
                  <a:spcPct val="0"/>
                </a:spcBef>
              </a:pPr>
              <a:t>12</a:t>
            </a:fld>
            <a:endParaRPr lang="en-GB" altLang="nl-NL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E6D7D4-73C3-4229-8EBC-CBBDDAB02641}" type="slidenum">
              <a:rPr lang="en-GB" altLang="nl-NL" smtClean="0"/>
              <a:pPr algn="r" eaLnBrk="1" hangingPunct="1">
                <a:spcBef>
                  <a:spcPct val="0"/>
                </a:spcBef>
              </a:pPr>
              <a:t>13</a:t>
            </a:fld>
            <a:endParaRPr lang="en-GB" altLang="nl-NL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3AFEDA31-1E59-417A-8775-02A0DF554FC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F0F84-3E78-4833-964A-BA20837D28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931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42F4B-2E0B-4865-93BC-EA14B1994E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967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0BD94B30-E39F-45CD-9524-A12DB183DA61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90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CB65C-64B3-46EF-B947-D3DB7B52B67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6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5080F-8E91-4E91-ABBB-64607E8E518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49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AF519-93CD-4A73-96B9-0AF8870FC15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57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E6193-8BFE-415D-A78E-AF8486BDD66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1C49F-E2FC-418E-BE51-4DE1B9C8A11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6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497D7-7414-4C39-8818-4D4311414B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17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CB81E-E199-4F76-95D2-06146E7B8A2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1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ED870-6F33-4D3B-BA8B-B843EFB91A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7474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551B3-B498-4BD2-BEA6-9B27114AF26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03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E4952-A9D9-4EB4-94C9-2ECCA112C55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70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C6EC6-2D07-4312-9A71-D743D235DD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FE96A-5BF1-4E52-A840-58E460ECDD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980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41F3C-3589-4C71-8FAA-5EBAF0FF91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516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C346C-9CA2-4CC8-9232-5D6AAD307A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574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2E632-D51A-431A-9066-EB9F4EE865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959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EEB58-8061-4942-9DAB-A0B05BD45E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494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0EF2B-931A-46A3-AD4F-93E67127C7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416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5F6E3-AA20-4D74-854D-61659B3391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37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8FBBED1-2EAC-40CA-B6C7-BAF383EFB79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EB64F9-2D1B-4BB4-B68C-D5F1A92C115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8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3568" y="2132856"/>
            <a:ext cx="7992888" cy="1872208"/>
          </a:xfrm>
        </p:spPr>
        <p:txBody>
          <a:bodyPr/>
          <a:lstStyle/>
          <a:p>
            <a:pPr algn="ctr"/>
            <a:r>
              <a:rPr lang="en-GB" altLang="en-US" sz="6000" dirty="0" err="1" smtClean="0"/>
              <a:t>Rollenspel</a:t>
            </a:r>
            <a:r>
              <a:rPr lang="en-GB" altLang="en-US" sz="6000" dirty="0" smtClean="0"/>
              <a:t> EU</a:t>
            </a:r>
            <a:br>
              <a:rPr lang="en-GB" altLang="en-US" sz="6000" dirty="0" smtClean="0"/>
            </a:br>
            <a:r>
              <a:rPr lang="en-GB" altLang="en-US" sz="1000" dirty="0"/>
              <a:t/>
            </a:r>
            <a:br>
              <a:rPr lang="en-GB" altLang="en-US" sz="1000" dirty="0"/>
            </a:br>
            <a:r>
              <a:rPr lang="en-GB" altLang="en-US" sz="6000" dirty="0" err="1" smtClean="0"/>
              <a:t>besluitvorming</a:t>
            </a:r>
            <a:r>
              <a:rPr lang="en-GB" altLang="en-US" sz="6000" dirty="0"/>
              <a:t/>
            </a:r>
            <a:br>
              <a:rPr lang="en-GB" altLang="en-US" sz="6000" dirty="0"/>
            </a:br>
            <a:r>
              <a:rPr lang="en-GB" altLang="en-US" sz="1000" dirty="0"/>
              <a:t>https://www.youtube.com/watch?v=tTcLHtcux0k</a:t>
            </a:r>
            <a:endParaRPr lang="en-GB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49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european-council-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139851"/>
            <a:ext cx="5173662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683568" y="1493912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rgbClr val="0F5494"/>
                </a:solidFill>
              </a:rPr>
              <a:t>Rollenspel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0F5494"/>
                </a:solidFill>
              </a:rPr>
              <a:t/>
            </a:r>
            <a:br>
              <a:rPr lang="nl-NL" altLang="nl-NL" sz="1000" dirty="0">
                <a:solidFill>
                  <a:srgbClr val="0F5494"/>
                </a:solidFill>
              </a:rPr>
            </a:br>
            <a:r>
              <a:rPr lang="nl-NL" altLang="nl-NL" sz="2800" dirty="0">
                <a:solidFill>
                  <a:srgbClr val="0F5494"/>
                </a:solidFill>
              </a:rPr>
              <a:t>EU besluitvorming</a:t>
            </a:r>
          </a:p>
        </p:txBody>
      </p:sp>
    </p:spTree>
    <p:extLst>
      <p:ext uri="{BB962C8B-B14F-4D97-AF65-F5344CB8AC3E}">
        <p14:creationId xmlns:p14="http://schemas.microsoft.com/office/powerpoint/2010/main" val="22581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755701"/>
            <a:ext cx="8497888" cy="3049563"/>
          </a:xfrm>
        </p:spPr>
        <p:txBody>
          <a:bodyPr/>
          <a:lstStyle/>
          <a:p>
            <a:pPr algn="ctr"/>
            <a:r>
              <a:rPr lang="nl-NL" altLang="nl-NL" sz="3100" dirty="0" smtClean="0">
                <a:solidFill>
                  <a:srgbClr val="663300"/>
                </a:solidFill>
              </a:rPr>
              <a:t/>
            </a:r>
            <a:br>
              <a:rPr lang="nl-NL" altLang="nl-NL" sz="3100" dirty="0" smtClean="0">
                <a:solidFill>
                  <a:srgbClr val="663300"/>
                </a:solidFill>
              </a:rPr>
            </a:br>
            <a:r>
              <a:rPr lang="nl-NL" altLang="nl-NL" sz="2000" dirty="0" smtClean="0">
                <a:solidFill>
                  <a:srgbClr val="333399"/>
                </a:solidFill>
              </a:rPr>
              <a:t>Probleem Europese Commissie:</a:t>
            </a:r>
            <a:br>
              <a:rPr lang="nl-NL" altLang="nl-NL" sz="2000" dirty="0" smtClean="0">
                <a:solidFill>
                  <a:srgbClr val="333399"/>
                </a:solidFill>
              </a:rPr>
            </a:br>
            <a:r>
              <a:rPr lang="nl-NL" altLang="nl-NL" sz="2000" b="0" dirty="0" smtClean="0">
                <a:solidFill>
                  <a:srgbClr val="333399"/>
                </a:solidFill>
              </a:rPr>
              <a:t/>
            </a:r>
            <a:br>
              <a:rPr lang="nl-NL" altLang="nl-NL" sz="2000" b="0" dirty="0" smtClean="0">
                <a:solidFill>
                  <a:srgbClr val="333399"/>
                </a:solidFill>
              </a:rPr>
            </a:br>
            <a:r>
              <a:rPr lang="nl-NL" altLang="nl-NL" sz="2000" dirty="0" smtClean="0">
                <a:solidFill>
                  <a:srgbClr val="333399"/>
                </a:solidFill>
              </a:rPr>
              <a:t>Verschil in chocoladeproductie </a:t>
            </a:r>
            <a:br>
              <a:rPr lang="nl-NL" altLang="nl-NL" sz="2000" dirty="0" smtClean="0">
                <a:solidFill>
                  <a:srgbClr val="333399"/>
                </a:solidFill>
              </a:rPr>
            </a:br>
            <a:r>
              <a:rPr lang="nl-NL" altLang="nl-NL" sz="2000" dirty="0" smtClean="0">
                <a:solidFill>
                  <a:srgbClr val="333399"/>
                </a:solidFill>
              </a:rPr>
              <a:t>(cacaoboter vs. plantaardige vetten)</a:t>
            </a:r>
            <a:br>
              <a:rPr lang="nl-NL" altLang="nl-NL" sz="2000" dirty="0" smtClean="0">
                <a:solidFill>
                  <a:srgbClr val="333399"/>
                </a:solidFill>
              </a:rPr>
            </a:br>
            <a:r>
              <a:rPr lang="nl-NL" altLang="nl-NL" sz="2000" b="0" dirty="0" smtClean="0">
                <a:solidFill>
                  <a:srgbClr val="333399"/>
                </a:solidFill>
              </a:rPr>
              <a:t/>
            </a:r>
            <a:br>
              <a:rPr lang="nl-NL" altLang="nl-NL" sz="2000" b="0" dirty="0" smtClean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>C</a:t>
            </a:r>
            <a:r>
              <a:rPr lang="nl-NL" altLang="nl-NL" sz="2000" dirty="0" smtClean="0">
                <a:solidFill>
                  <a:srgbClr val="333399"/>
                </a:solidFill>
              </a:rPr>
              <a:t>hocolade die plantaardige vetten bevat die niet van cacao afkomstig zijn mag in bepaalde landen geen ´chocolade´ heten en er daarom ook niet worden verkocht.</a:t>
            </a:r>
            <a:br>
              <a:rPr lang="nl-NL" altLang="nl-NL" sz="2000" dirty="0" smtClean="0">
                <a:solidFill>
                  <a:srgbClr val="333399"/>
                </a:solidFill>
              </a:rPr>
            </a:br>
            <a:endParaRPr lang="en-GB" altLang="nl-NL" sz="2000" dirty="0" smtClean="0">
              <a:solidFill>
                <a:srgbClr val="333399"/>
              </a:solidFill>
            </a:endParaRPr>
          </a:p>
        </p:txBody>
      </p:sp>
      <p:sp>
        <p:nvSpPr>
          <p:cNvPr id="10243" name="Rectangle 2"/>
          <p:cNvSpPr txBox="1">
            <a:spLocks noChangeArrowheads="1"/>
          </p:cNvSpPr>
          <p:nvPr/>
        </p:nvSpPr>
        <p:spPr bwMode="auto">
          <a:xfrm>
            <a:off x="312439" y="1493912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EU interne markt: </a:t>
            </a:r>
            <a:r>
              <a:rPr lang="nl-NL" altLang="nl-NL" sz="2800" dirty="0" smtClean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/>
            </a:r>
            <a:br>
              <a:rPr lang="nl-NL" altLang="nl-NL" sz="2800" dirty="0" smtClean="0">
                <a:solidFill>
                  <a:srgbClr val="0F5494"/>
                </a:solidFill>
                <a:latin typeface="+mj-lt"/>
                <a:ea typeface="+mj-ea"/>
                <a:cs typeface="+mj-cs"/>
              </a:rPr>
            </a:br>
            <a:r>
              <a:rPr lang="nl-NL" altLang="nl-NL" sz="2800" dirty="0" smtClean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vrij </a:t>
            </a:r>
            <a:r>
              <a:rPr lang="nl-NL" altLang="nl-NL" sz="280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verkeer van goederen</a:t>
            </a:r>
          </a:p>
        </p:txBody>
      </p:sp>
    </p:spTree>
    <p:extLst>
      <p:ext uri="{BB962C8B-B14F-4D97-AF65-F5344CB8AC3E}">
        <p14:creationId xmlns:p14="http://schemas.microsoft.com/office/powerpoint/2010/main" val="25876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780" y="2636912"/>
            <a:ext cx="8497888" cy="4176464"/>
          </a:xfrm>
        </p:spPr>
        <p:txBody>
          <a:bodyPr/>
          <a:lstStyle/>
          <a:p>
            <a:pPr algn="ctr"/>
            <a:r>
              <a:rPr lang="nl-NL" altLang="nl-NL" dirty="0" smtClean="0">
                <a:solidFill>
                  <a:srgbClr val="663300"/>
                </a:solidFill>
              </a:rPr>
              <a:t/>
            </a:r>
            <a:br>
              <a:rPr lang="nl-NL" altLang="nl-NL" dirty="0" smtClean="0">
                <a:solidFill>
                  <a:srgbClr val="663300"/>
                </a:solidFill>
              </a:rPr>
            </a:br>
            <a:r>
              <a:rPr lang="nl-NL" altLang="nl-NL" dirty="0" smtClean="0">
                <a:solidFill>
                  <a:srgbClr val="663300"/>
                </a:solidFill>
              </a:rPr>
              <a:t/>
            </a:r>
            <a:br>
              <a:rPr lang="nl-NL" altLang="nl-NL" dirty="0" smtClean="0">
                <a:solidFill>
                  <a:srgbClr val="663300"/>
                </a:solidFill>
              </a:rPr>
            </a:br>
            <a:r>
              <a:rPr lang="nl-NL" altLang="nl-NL" sz="2000" dirty="0" smtClean="0">
                <a:solidFill>
                  <a:srgbClr val="333399"/>
                </a:solidFill>
              </a:rPr>
              <a:t>- Bedrijven uit EU-lidstaten mogen chocolade maken </a:t>
            </a:r>
            <a:br>
              <a:rPr lang="nl-NL" altLang="nl-NL" sz="2000" dirty="0" smtClean="0">
                <a:solidFill>
                  <a:srgbClr val="333399"/>
                </a:solidFill>
              </a:rPr>
            </a:br>
            <a:r>
              <a:rPr lang="nl-NL" altLang="nl-NL" sz="2000" dirty="0" smtClean="0">
                <a:solidFill>
                  <a:srgbClr val="333399"/>
                </a:solidFill>
              </a:rPr>
              <a:t>met andere plantaardige vetten </a:t>
            </a:r>
            <a:br>
              <a:rPr lang="nl-NL" altLang="nl-NL" sz="2000" dirty="0" smtClean="0">
                <a:solidFill>
                  <a:srgbClr val="333399"/>
                </a:solidFill>
              </a:rPr>
            </a:br>
            <a:r>
              <a:rPr lang="nl-NL" altLang="nl-NL" sz="2000" dirty="0" smtClean="0">
                <a:solidFill>
                  <a:srgbClr val="333399"/>
                </a:solidFill>
              </a:rPr>
              <a:t/>
            </a:r>
            <a:br>
              <a:rPr lang="nl-NL" altLang="nl-NL" sz="2000" dirty="0" smtClean="0">
                <a:solidFill>
                  <a:srgbClr val="333399"/>
                </a:solidFill>
              </a:rPr>
            </a:br>
            <a:r>
              <a:rPr lang="nl-NL" altLang="nl-NL" sz="1600" i="1" kern="1200" dirty="0">
                <a:solidFill>
                  <a:srgbClr val="3E6FD2"/>
                </a:solidFill>
                <a:ea typeface="+mn-ea"/>
                <a:cs typeface="+mn-cs"/>
              </a:rPr>
              <a:t>(dus: je mag cacaoboter vervangen)</a:t>
            </a:r>
            <a:br>
              <a:rPr lang="nl-NL" altLang="nl-NL" sz="1600" i="1" kern="1200" dirty="0">
                <a:solidFill>
                  <a:srgbClr val="3E6FD2"/>
                </a:solidFill>
                <a:ea typeface="+mn-ea"/>
                <a:cs typeface="+mn-cs"/>
              </a:rPr>
            </a:br>
            <a:r>
              <a:rPr lang="nl-NL" altLang="nl-NL" sz="1600" i="1" kern="1200" dirty="0">
                <a:solidFill>
                  <a:srgbClr val="3E6FD2"/>
                </a:solidFill>
                <a:ea typeface="+mn-ea"/>
                <a:cs typeface="+mn-cs"/>
              </a:rPr>
              <a:t/>
            </a:r>
            <a:br>
              <a:rPr lang="nl-NL" altLang="nl-NL" sz="1600" i="1" kern="1200" dirty="0">
                <a:solidFill>
                  <a:srgbClr val="3E6FD2"/>
                </a:solidFill>
                <a:ea typeface="+mn-ea"/>
                <a:cs typeface="+mn-cs"/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>- </a:t>
            </a:r>
            <a:r>
              <a:rPr lang="nl-NL" altLang="nl-NL" sz="2000" dirty="0" smtClean="0">
                <a:solidFill>
                  <a:srgbClr val="333399"/>
                </a:solidFill>
              </a:rPr>
              <a:t>EU-lidstaten zijn verplicht chocolade op hun markt toe te laten die i.p.v. cacaoboter plantaardige vetten bevat </a:t>
            </a:r>
            <a:br>
              <a:rPr lang="nl-NL" altLang="nl-NL" sz="2000" dirty="0" smtClean="0">
                <a:solidFill>
                  <a:srgbClr val="333399"/>
                </a:solidFill>
              </a:rPr>
            </a:br>
            <a:r>
              <a:rPr lang="nl-NL" altLang="nl-NL" sz="2000" dirty="0" smtClean="0">
                <a:solidFill>
                  <a:srgbClr val="333399"/>
                </a:solidFill>
              </a:rPr>
              <a:t/>
            </a:r>
            <a:br>
              <a:rPr lang="nl-NL" altLang="nl-NL" sz="2000" dirty="0" smtClean="0">
                <a:solidFill>
                  <a:srgbClr val="333399"/>
                </a:solidFill>
              </a:rPr>
            </a:br>
            <a:r>
              <a:rPr lang="nl-NL" altLang="nl-NL" sz="1600" i="1" kern="1200" dirty="0">
                <a:solidFill>
                  <a:srgbClr val="3E6FD2"/>
                </a:solidFill>
                <a:ea typeface="+mn-ea"/>
                <a:cs typeface="+mn-cs"/>
              </a:rPr>
              <a:t>(dus: je mag chocolade met andere ingrediënten in een andere lidstaat </a:t>
            </a:r>
            <a:r>
              <a:rPr lang="nl-NL" altLang="nl-NL" sz="1600" i="1" kern="1200" dirty="0" smtClean="0">
                <a:solidFill>
                  <a:srgbClr val="3E6FD2"/>
                </a:solidFill>
                <a:ea typeface="+mn-ea"/>
                <a:cs typeface="+mn-cs"/>
              </a:rPr>
              <a:t>verkopen </a:t>
            </a:r>
            <a:r>
              <a:rPr lang="nl-NL" altLang="nl-NL" sz="1600" i="1" kern="1200" dirty="0">
                <a:solidFill>
                  <a:srgbClr val="3E6FD2"/>
                </a:solidFill>
                <a:ea typeface="+mn-ea"/>
                <a:cs typeface="+mn-cs"/>
              </a:rPr>
              <a:t>en </a:t>
            </a:r>
            <a:r>
              <a:rPr lang="nl-NL" altLang="nl-NL" sz="1600" i="1" kern="1200" dirty="0" smtClean="0">
                <a:solidFill>
                  <a:srgbClr val="3E6FD2"/>
                </a:solidFill>
                <a:ea typeface="+mn-ea"/>
                <a:cs typeface="+mn-cs"/>
              </a:rPr>
              <a:t>het </a:t>
            </a:r>
            <a:r>
              <a:rPr lang="nl-NL" altLang="nl-NL" sz="1600" i="1" kern="1200" dirty="0">
                <a:solidFill>
                  <a:srgbClr val="3E6FD2"/>
                </a:solidFill>
                <a:ea typeface="+mn-ea"/>
                <a:cs typeface="+mn-cs"/>
              </a:rPr>
              <a:t>nog steeds chocolade noemen)</a:t>
            </a:r>
            <a:br>
              <a:rPr lang="nl-NL" altLang="nl-NL" sz="1600" i="1" kern="1200" dirty="0">
                <a:solidFill>
                  <a:srgbClr val="3E6FD2"/>
                </a:solidFill>
                <a:ea typeface="+mn-ea"/>
                <a:cs typeface="+mn-cs"/>
              </a:rPr>
            </a:br>
            <a:r>
              <a:rPr lang="nl-NL" altLang="nl-NL" sz="2000" dirty="0" smtClean="0">
                <a:solidFill>
                  <a:srgbClr val="333399"/>
                </a:solidFill>
              </a:rPr>
              <a:t/>
            </a:r>
            <a:br>
              <a:rPr lang="nl-NL" altLang="nl-NL" sz="2000" dirty="0" smtClean="0">
                <a:solidFill>
                  <a:srgbClr val="333399"/>
                </a:solidFill>
              </a:rPr>
            </a:br>
            <a:r>
              <a:rPr lang="nl-NL" altLang="nl-NL" sz="1600" dirty="0" smtClean="0">
                <a:solidFill>
                  <a:srgbClr val="333399"/>
                </a:solidFill>
              </a:rPr>
              <a:t/>
            </a:r>
            <a:br>
              <a:rPr lang="nl-NL" altLang="nl-NL" sz="1600" dirty="0" smtClean="0">
                <a:solidFill>
                  <a:srgbClr val="333399"/>
                </a:solidFill>
              </a:rPr>
            </a:br>
            <a:r>
              <a:rPr lang="nl-NL" altLang="nl-NL" dirty="0" smtClean="0">
                <a:solidFill>
                  <a:srgbClr val="663300"/>
                </a:solidFill>
              </a:rPr>
              <a:t/>
            </a:r>
            <a:br>
              <a:rPr lang="nl-NL" altLang="nl-NL" dirty="0" smtClean="0">
                <a:solidFill>
                  <a:srgbClr val="663300"/>
                </a:solidFill>
              </a:rPr>
            </a:br>
            <a:endParaRPr lang="en-GB" altLang="nl-NL" dirty="0" smtClean="0">
              <a:solidFill>
                <a:srgbClr val="663300"/>
              </a:solidFill>
            </a:endParaRPr>
          </a:p>
        </p:txBody>
      </p:sp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312439" y="1484784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EC voorstel Chocoladerichtlijn</a:t>
            </a:r>
          </a:p>
        </p:txBody>
      </p:sp>
    </p:spTree>
    <p:extLst>
      <p:ext uri="{BB962C8B-B14F-4D97-AF65-F5344CB8AC3E}">
        <p14:creationId xmlns:p14="http://schemas.microsoft.com/office/powerpoint/2010/main" val="39876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4552" y="1484784"/>
            <a:ext cx="8497888" cy="3897313"/>
          </a:xfrm>
        </p:spPr>
        <p:txBody>
          <a:bodyPr/>
          <a:lstStyle/>
          <a:p>
            <a:pPr algn="ctr"/>
            <a:r>
              <a:rPr lang="nl-NL" altLang="nl-NL" sz="2000" dirty="0" smtClean="0">
                <a:solidFill>
                  <a:srgbClr val="333399"/>
                </a:solidFill>
              </a:rPr>
              <a:t>Jullie krijgen nu briefings,</a:t>
            </a:r>
            <a:br>
              <a:rPr lang="nl-NL" altLang="nl-NL" sz="2000" dirty="0" smtClean="0">
                <a:solidFill>
                  <a:srgbClr val="333399"/>
                </a:solidFill>
              </a:rPr>
            </a:br>
            <a:r>
              <a:rPr lang="nl-NL" altLang="nl-NL" sz="2000" dirty="0" smtClean="0">
                <a:solidFill>
                  <a:srgbClr val="333399"/>
                </a:solidFill>
              </a:rPr>
              <a:t/>
            </a:r>
            <a:br>
              <a:rPr lang="nl-NL" altLang="nl-NL" sz="2000" dirty="0" smtClean="0">
                <a:solidFill>
                  <a:srgbClr val="333399"/>
                </a:solidFill>
              </a:rPr>
            </a:br>
            <a:r>
              <a:rPr lang="nl-NL" altLang="nl-NL" sz="2000" dirty="0" smtClean="0">
                <a:solidFill>
                  <a:srgbClr val="333399"/>
                </a:solidFill>
              </a:rPr>
              <a:t>een paar minuten lezen en dan aan de slag!</a:t>
            </a:r>
            <a:br>
              <a:rPr lang="nl-NL" altLang="nl-NL" sz="2000" dirty="0" smtClean="0">
                <a:solidFill>
                  <a:srgbClr val="333399"/>
                </a:solidFill>
              </a:rPr>
            </a:br>
            <a:r>
              <a:rPr lang="nl-NL" altLang="nl-NL" sz="2000" dirty="0" smtClean="0">
                <a:solidFill>
                  <a:srgbClr val="333399"/>
                </a:solidFill>
              </a:rPr>
              <a:t/>
            </a:r>
            <a:br>
              <a:rPr lang="nl-NL" altLang="nl-NL" sz="2000" dirty="0" smtClean="0">
                <a:solidFill>
                  <a:srgbClr val="333399"/>
                </a:solidFill>
              </a:rPr>
            </a:br>
            <a:r>
              <a:rPr lang="nl-NL" altLang="nl-NL" sz="2000" dirty="0" smtClean="0">
                <a:solidFill>
                  <a:srgbClr val="333399"/>
                </a:solidFill>
              </a:rPr>
              <a:t/>
            </a:r>
            <a:br>
              <a:rPr lang="nl-NL" altLang="nl-NL" sz="2000" dirty="0" smtClean="0">
                <a:solidFill>
                  <a:srgbClr val="333399"/>
                </a:solidFill>
              </a:rPr>
            </a:br>
            <a:r>
              <a:rPr lang="nl-NL" altLang="nl-NL" sz="3600" dirty="0" smtClean="0">
                <a:solidFill>
                  <a:srgbClr val="333399"/>
                </a:solidFill>
              </a:rPr>
              <a:t>Succes!</a:t>
            </a:r>
            <a:r>
              <a:rPr lang="nl-NL" altLang="nl-NL" sz="1800" b="0" dirty="0" smtClean="0">
                <a:solidFill>
                  <a:srgbClr val="333399"/>
                </a:solidFill>
              </a:rPr>
              <a:t/>
            </a:r>
            <a:br>
              <a:rPr lang="nl-NL" altLang="nl-NL" sz="1800" b="0" dirty="0" smtClean="0">
                <a:solidFill>
                  <a:srgbClr val="333399"/>
                </a:solidFill>
              </a:rPr>
            </a:br>
            <a:r>
              <a:rPr lang="nl-NL" altLang="nl-NL" sz="1800" b="0" dirty="0" smtClean="0">
                <a:solidFill>
                  <a:srgbClr val="333399"/>
                </a:solidFill>
              </a:rPr>
              <a:t/>
            </a:r>
            <a:br>
              <a:rPr lang="nl-NL" altLang="nl-NL" sz="1800" b="0" dirty="0" smtClean="0">
                <a:solidFill>
                  <a:srgbClr val="333399"/>
                </a:solidFill>
              </a:rPr>
            </a:br>
            <a:r>
              <a:rPr lang="nl-NL" altLang="nl-NL" sz="1800" dirty="0" smtClean="0">
                <a:solidFill>
                  <a:srgbClr val="333399"/>
                </a:solidFill>
              </a:rPr>
              <a:t/>
            </a:r>
            <a:br>
              <a:rPr lang="nl-NL" altLang="nl-NL" sz="1800" dirty="0" smtClean="0">
                <a:solidFill>
                  <a:srgbClr val="333399"/>
                </a:solidFill>
              </a:rPr>
            </a:br>
            <a:endParaRPr lang="en-GB" altLang="nl-NL" sz="1800" dirty="0" smtClean="0">
              <a:solidFill>
                <a:srgbClr val="333399"/>
              </a:solidFill>
            </a:endParaRPr>
          </a:p>
        </p:txBody>
      </p:sp>
      <p:pic>
        <p:nvPicPr>
          <p:cNvPr id="12291" name="Picture 3" descr="chocol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4900"/>
            <a:ext cx="9144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4C7B45F5-4434-4699-88DF-A77542E09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Europese Unie: 446 miljoen mensen – 27 landen</a:t>
            </a:r>
            <a:endParaRPr lang="nl-BE" alt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C7B45F5-4434-4699-88DF-A77542E0993F}"/>
              </a:ext>
            </a:extLst>
          </p:cNvPr>
          <p:cNvSpPr txBox="1">
            <a:spLocks/>
          </p:cNvSpPr>
          <p:nvPr/>
        </p:nvSpPr>
        <p:spPr bwMode="auto">
          <a:xfrm>
            <a:off x="8118" y="2130424"/>
            <a:ext cx="2852942" cy="72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Europese Unie: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 landen</a:t>
            </a:r>
            <a:endParaRPr kumimoji="0" lang="nl-BE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182D89E9-34D9-4D73-A93D-3C972300B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67" y="1196752"/>
            <a:ext cx="572398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99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57E9F1E9-431F-499C-8CBE-357B3D5E6F5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0F5494"/>
                </a:solidFill>
                <a:latin typeface="Verdana" panose="020B0604030504040204" pitchFamily="34" charset="0"/>
              </a:rPr>
              <a:t>Bevolking</a:t>
            </a:r>
            <a:r>
              <a:rPr lang="en-US" altLang="en-US" sz="1800" dirty="0">
                <a:solidFill>
                  <a:srgbClr val="0F5494"/>
                </a:solidFill>
                <a:latin typeface="Verdana" panose="020B0604030504040204" pitchFamily="34" charset="0"/>
              </a:rPr>
              <a:t> in </a:t>
            </a:r>
            <a:r>
              <a:rPr lang="en-US" altLang="en-US" sz="1800" dirty="0" err="1">
                <a:solidFill>
                  <a:srgbClr val="0F5494"/>
                </a:solidFill>
                <a:latin typeface="Verdana" panose="020B0604030504040204" pitchFamily="34" charset="0"/>
              </a:rPr>
              <a:t>miljoenen</a:t>
            </a:r>
            <a:r>
              <a:rPr lang="en-US" altLang="en-US" sz="1800" dirty="0">
                <a:solidFill>
                  <a:srgbClr val="0F5494"/>
                </a:solidFill>
                <a:latin typeface="Verdana" panose="020B0604030504040204" pitchFamily="34" charset="0"/>
              </a:rPr>
              <a:t> (</a:t>
            </a:r>
            <a:r>
              <a:rPr lang="en-US" altLang="en-US" sz="1800" dirty="0" smtClean="0">
                <a:solidFill>
                  <a:srgbClr val="0F5494"/>
                </a:solidFill>
                <a:latin typeface="Verdana" panose="020B0604030504040204" pitchFamily="34" charset="0"/>
              </a:rPr>
              <a:t>2021)</a:t>
            </a:r>
            <a:endParaRPr lang="en-US" altLang="en-US" sz="1800" dirty="0">
              <a:solidFill>
                <a:srgbClr val="0F5494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0F5494"/>
                </a:solidFill>
                <a:latin typeface="Verdana" panose="020B0604030504040204" pitchFamily="34" charset="0"/>
              </a:rPr>
              <a:t>447 </a:t>
            </a:r>
            <a:r>
              <a:rPr lang="en-US" altLang="en-US" sz="1800" dirty="0" err="1">
                <a:solidFill>
                  <a:srgbClr val="0F5494"/>
                </a:solidFill>
                <a:latin typeface="Verdana" panose="020B0604030504040204" pitchFamily="34" charset="0"/>
              </a:rPr>
              <a:t>miljoen</a:t>
            </a:r>
            <a:r>
              <a:rPr lang="en-US" altLang="en-US" sz="1800" dirty="0">
                <a:solidFill>
                  <a:srgbClr val="0F5494"/>
                </a:solidFill>
                <a:latin typeface="Verdana" panose="020B0604030504040204" pitchFamily="34" charset="0"/>
              </a:rPr>
              <a:t> in </a:t>
            </a:r>
            <a:r>
              <a:rPr lang="en-US" altLang="en-US" sz="1800" dirty="0" err="1">
                <a:solidFill>
                  <a:srgbClr val="0F5494"/>
                </a:solidFill>
                <a:latin typeface="Verdana" panose="020B0604030504040204" pitchFamily="34" charset="0"/>
              </a:rPr>
              <a:t>totaal</a:t>
            </a:r>
            <a:endParaRPr lang="en-US" altLang="en-US" sz="3600" dirty="0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82739"/>
              </p:ext>
            </p:extLst>
          </p:nvPr>
        </p:nvGraphicFramePr>
        <p:xfrm>
          <a:off x="457200" y="2492375"/>
          <a:ext cx="8229600" cy="352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920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17525"/>
            <a:ext cx="7450138" cy="554038"/>
          </a:xfrm>
        </p:spPr>
        <p:txBody>
          <a:bodyPr/>
          <a:lstStyle/>
          <a:p>
            <a:pPr>
              <a:defRPr/>
            </a:pPr>
            <a:r>
              <a:rPr lang="nl-NL" sz="2400" dirty="0" smtClean="0">
                <a:solidFill>
                  <a:schemeClr val="bg1"/>
                </a:solidFill>
              </a:rPr>
              <a:t>Drie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</a:t>
            </a:r>
            <a:r>
              <a:rPr lang="en-US" sz="2400" dirty="0" err="1" smtClean="0">
                <a:solidFill>
                  <a:schemeClr val="bg1"/>
                </a:solidFill>
              </a:rPr>
              <a:t>oorzitters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7263" y="5554041"/>
            <a:ext cx="2286000" cy="738187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Ursula </a:t>
            </a:r>
            <a:r>
              <a:rPr kumimoji="0" lang="nl-NL" altLang="nl-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von</a:t>
            </a:r>
            <a:r>
              <a:rPr kumimoji="0" lang="nl-NL" alt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der Leyen</a:t>
            </a:r>
            <a:endParaRPr kumimoji="0" lang="nl-NL" alt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Europese Commissie</a:t>
            </a:r>
            <a:endParaRPr kumimoji="0" lang="nl-NL" alt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51178" y="5539710"/>
            <a:ext cx="2088232" cy="738664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Charles Michel</a:t>
            </a:r>
            <a:endParaRPr kumimoji="0" lang="nl-NL" alt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Europese Raad</a:t>
            </a:r>
            <a:endParaRPr kumimoji="0" lang="nl-NL" alt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74904" y="5543828"/>
            <a:ext cx="2181361" cy="738664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Roberta </a:t>
            </a:r>
            <a:r>
              <a:rPr kumimoji="0" lang="nl-NL" altLang="nl-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Metsola</a:t>
            </a:r>
            <a:endParaRPr kumimoji="0" lang="nl-NL" alt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Europees Parlement</a:t>
            </a:r>
            <a:endParaRPr kumimoji="0" lang="nl-NL" alt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2219808"/>
            <a:ext cx="2533650" cy="2924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054" y="2219808"/>
            <a:ext cx="2398481" cy="29241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01" y="2219808"/>
            <a:ext cx="2284169" cy="29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3366368"/>
            <a:ext cx="2185628" cy="533400"/>
          </a:xfrm>
          <a:ln w="31750">
            <a:solidFill>
              <a:srgbClr val="0093D3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eaLnBrk="1" hangingPunct="1">
              <a:buNone/>
            </a:pPr>
            <a:r>
              <a:rPr lang="nl-NL" altLang="nl-NL" sz="1300" b="1" i="0" kern="1200" dirty="0">
                <a:solidFill>
                  <a:srgbClr val="333399"/>
                </a:solidFill>
              </a:rPr>
              <a:t>Europees </a:t>
            </a:r>
            <a:r>
              <a:rPr lang="nl-NL" altLang="nl-NL" sz="1300" b="1" i="0" kern="1200" dirty="0" smtClean="0">
                <a:solidFill>
                  <a:srgbClr val="333399"/>
                </a:solidFill>
              </a:rPr>
              <a:t>Parlement</a:t>
            </a:r>
            <a:endParaRPr lang="nl-NL" altLang="nl-NL" sz="1300" b="1" i="0" kern="1200" dirty="0">
              <a:solidFill>
                <a:srgbClr val="333399"/>
              </a:solidFill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57200" y="332656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l-NL" altLang="nl-NL" sz="2000" dirty="0" smtClean="0">
              <a:solidFill>
                <a:srgbClr val="3166CF"/>
              </a:solidFill>
              <a:latin typeface="+mn-lt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838200" y="4255368"/>
            <a:ext cx="9906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nl-NL" altLang="nl-NL" sz="1300" smtClean="0">
                <a:solidFill>
                  <a:srgbClr val="333399"/>
                </a:solidFill>
                <a:latin typeface="+mn-lt"/>
              </a:rPr>
              <a:t>Hof van Justitie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2133600" y="4255368"/>
            <a:ext cx="9906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nl-NL" altLang="nl-NL" sz="1300" smtClean="0">
                <a:solidFill>
                  <a:srgbClr val="333399"/>
                </a:solidFill>
                <a:latin typeface="+mn-lt"/>
              </a:rPr>
              <a:t>Reken-kamer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3429000" y="4255368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nl-NL" altLang="nl-NL" sz="1300" dirty="0" smtClean="0">
                <a:solidFill>
                  <a:srgbClr val="333399"/>
                </a:solidFill>
                <a:latin typeface="+mn-lt"/>
              </a:rPr>
              <a:t>Europees Economisch en Sociaal Comité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6019800" y="4255368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sz="1300" smtClean="0">
                <a:solidFill>
                  <a:srgbClr val="333399"/>
                </a:solidFill>
                <a:latin typeface="+mn-lt"/>
              </a:rPr>
              <a:t>Comité van de Regio’s</a:t>
            </a: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3429000" y="3340968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nl-NL" altLang="nl-NL" sz="1300" dirty="0" smtClean="0">
                <a:solidFill>
                  <a:srgbClr val="333399"/>
                </a:solidFill>
                <a:latin typeface="+mn-lt"/>
              </a:rPr>
              <a:t>Raad van Ministers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nl-NL" altLang="nl-NL" sz="1300" smtClean="0">
                <a:solidFill>
                  <a:srgbClr val="333399"/>
                </a:solidFill>
                <a:latin typeface="+mn-lt"/>
              </a:rPr>
              <a:t>(de Raad)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6019800" y="3340968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sz="1300" smtClean="0">
                <a:solidFill>
                  <a:srgbClr val="333399"/>
                </a:solidFill>
                <a:latin typeface="+mn-lt"/>
              </a:rPr>
              <a:t>Europese Commissie</a:t>
            </a:r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838200" y="5169768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sz="1300" smtClean="0">
                <a:solidFill>
                  <a:srgbClr val="333399"/>
                </a:solidFill>
                <a:latin typeface="+mn-lt"/>
              </a:rPr>
              <a:t>Europese Investeringsbank</a:t>
            </a:r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6019800" y="5169768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sz="1300" smtClean="0">
                <a:solidFill>
                  <a:srgbClr val="333399"/>
                </a:solidFill>
                <a:latin typeface="+mn-lt"/>
              </a:rPr>
              <a:t>Europese Centrale Bank</a:t>
            </a:r>
          </a:p>
        </p:txBody>
      </p:sp>
      <p:sp>
        <p:nvSpPr>
          <p:cNvPr id="7180" name="Oval 13"/>
          <p:cNvSpPr>
            <a:spLocks noChangeArrowheads="1"/>
          </p:cNvSpPr>
          <p:nvPr/>
        </p:nvSpPr>
        <p:spPr bwMode="auto">
          <a:xfrm>
            <a:off x="3733800" y="5093568"/>
            <a:ext cx="1752600" cy="685800"/>
          </a:xfrm>
          <a:prstGeom prst="ellipse">
            <a:avLst/>
          </a:prstGeom>
          <a:noFill/>
          <a:ln w="31750">
            <a:solidFill>
              <a:srgbClr val="0093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1300" b="0" smtClean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3581400" y="5222156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sz="1300" dirty="0" smtClean="0">
                <a:solidFill>
                  <a:srgbClr val="333399"/>
                </a:solidFill>
                <a:latin typeface="+mn-lt"/>
              </a:rPr>
              <a:t>Agentschappen</a:t>
            </a:r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3429000" y="2426568"/>
            <a:ext cx="2286000" cy="5334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sz="1300" dirty="0" smtClean="0">
                <a:solidFill>
                  <a:srgbClr val="333399"/>
                </a:solidFill>
                <a:latin typeface="+mn-lt"/>
              </a:rPr>
              <a:t>Europese Raad (top)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640" y="153762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De EU-instellingen</a:t>
            </a:r>
          </a:p>
        </p:txBody>
      </p:sp>
    </p:spTree>
    <p:extLst>
      <p:ext uri="{BB962C8B-B14F-4D97-AF65-F5344CB8AC3E}">
        <p14:creationId xmlns:p14="http://schemas.microsoft.com/office/powerpoint/2010/main" val="11296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832" y="1484784"/>
            <a:ext cx="8229600" cy="936625"/>
          </a:xfrm>
        </p:spPr>
        <p:txBody>
          <a:bodyPr/>
          <a:lstStyle/>
          <a:p>
            <a:pPr marL="0" eaLnBrk="1" hangingPunct="1"/>
            <a:r>
              <a:rPr lang="nl-NL" altLang="nl-NL" sz="2800" dirty="0" smtClean="0"/>
              <a:t>Het Europees Parlement – de stem van het volk</a:t>
            </a:r>
          </a:p>
        </p:txBody>
      </p:sp>
      <p:sp>
        <p:nvSpPr>
          <p:cNvPr id="4" name="Rechthoek 4">
            <a:extLst>
              <a:ext uri="{FF2B5EF4-FFF2-40B4-BE49-F238E27FC236}">
                <a16:creationId xmlns:a16="http://schemas.microsoft.com/office/drawing/2014/main" id="{B1A6667F-717E-3C46-B781-F14D1D170D3C}"/>
              </a:ext>
            </a:extLst>
          </p:cNvPr>
          <p:cNvSpPr/>
          <p:nvPr/>
        </p:nvSpPr>
        <p:spPr bwMode="auto">
          <a:xfrm>
            <a:off x="3658524" y="2848135"/>
            <a:ext cx="5139320" cy="2952328"/>
          </a:xfrm>
          <a:prstGeom prst="rect">
            <a:avLst/>
          </a:prstGeom>
          <a:solidFill>
            <a:srgbClr val="BDDE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3068960"/>
            <a:ext cx="48965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altLang="nl-NL" sz="1600" b="1" dirty="0" smtClean="0">
                <a:solidFill>
                  <a:srgbClr val="333399"/>
                </a:solidFill>
                <a:latin typeface="+mn-lt"/>
              </a:rPr>
              <a:t>Beslist </a:t>
            </a:r>
            <a:r>
              <a:rPr lang="nl-NL" altLang="nl-NL" sz="1600" b="1" dirty="0">
                <a:solidFill>
                  <a:srgbClr val="333399"/>
                </a:solidFill>
                <a:latin typeface="+mn-lt"/>
              </a:rPr>
              <a:t>samen met Raad van Ministers over EU-wetten en </a:t>
            </a:r>
            <a:r>
              <a:rPr lang="nl-NL" altLang="nl-NL" sz="1600" b="1" dirty="0" smtClean="0">
                <a:solidFill>
                  <a:srgbClr val="333399"/>
                </a:solidFill>
                <a:latin typeface="+mn-lt"/>
              </a:rPr>
              <a:t>EU-begroting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altLang="nl-NL" sz="1600" b="1" dirty="0" smtClean="0">
                <a:solidFill>
                  <a:srgbClr val="333399"/>
                </a:solidFill>
                <a:latin typeface="+mn-lt"/>
              </a:rPr>
              <a:t>Democratisch </a:t>
            </a:r>
            <a:r>
              <a:rPr lang="nl-NL" altLang="nl-NL" sz="1600" b="1" dirty="0">
                <a:solidFill>
                  <a:srgbClr val="333399"/>
                </a:solidFill>
                <a:latin typeface="+mn-lt"/>
              </a:rPr>
              <a:t>toezicht op alle werkzaamheden van de </a:t>
            </a:r>
            <a:r>
              <a:rPr lang="nl-NL" altLang="nl-NL" sz="1600" b="1" dirty="0" smtClean="0">
                <a:solidFill>
                  <a:srgbClr val="333399"/>
                </a:solidFill>
                <a:latin typeface="+mn-lt"/>
              </a:rPr>
              <a:t>EU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nl-NL" sz="1600" b="1" dirty="0" smtClean="0">
                <a:solidFill>
                  <a:srgbClr val="333399"/>
                </a:solidFill>
                <a:latin typeface="+mn-lt"/>
              </a:rPr>
              <a:t>705 </a:t>
            </a:r>
            <a:r>
              <a:rPr lang="en-US" altLang="nl-NL" sz="1600" b="1" dirty="0" err="1">
                <a:solidFill>
                  <a:srgbClr val="333399"/>
                </a:solidFill>
                <a:latin typeface="+mn-lt"/>
              </a:rPr>
              <a:t>gekozen</a:t>
            </a:r>
            <a:r>
              <a:rPr lang="en-US" altLang="nl-NL" sz="1600" b="1" dirty="0">
                <a:solidFill>
                  <a:srgbClr val="333399"/>
                </a:solidFill>
                <a:latin typeface="+mn-lt"/>
              </a:rPr>
              <a:t> </a:t>
            </a:r>
            <a:r>
              <a:rPr lang="en-US" altLang="nl-NL" sz="1600" b="1" dirty="0" err="1">
                <a:solidFill>
                  <a:srgbClr val="333399"/>
                </a:solidFill>
                <a:latin typeface="+mn-lt"/>
              </a:rPr>
              <a:t>Europarlementariërs</a:t>
            </a:r>
            <a:r>
              <a:rPr lang="en-US" altLang="nl-NL" sz="1600" b="1" dirty="0">
                <a:solidFill>
                  <a:srgbClr val="333399"/>
                </a:solidFill>
                <a:latin typeface="+mn-lt"/>
              </a:rPr>
              <a:t> </a:t>
            </a:r>
            <a:endParaRPr lang="en-US" altLang="nl-NL" sz="1600" b="1" dirty="0" smtClean="0">
              <a:solidFill>
                <a:srgbClr val="333399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nl-NL" sz="1600" b="1" dirty="0" err="1" smtClean="0">
                <a:solidFill>
                  <a:srgbClr val="333399"/>
                </a:solidFill>
                <a:latin typeface="+mn-lt"/>
              </a:rPr>
              <a:t>Verkiezingen</a:t>
            </a:r>
            <a:r>
              <a:rPr lang="en-US" altLang="nl-NL" sz="1600" b="1" dirty="0" smtClean="0">
                <a:solidFill>
                  <a:srgbClr val="333399"/>
                </a:solidFill>
                <a:latin typeface="+mn-lt"/>
              </a:rPr>
              <a:t> </a:t>
            </a:r>
            <a:r>
              <a:rPr lang="en-US" altLang="nl-NL" sz="1600" b="1" dirty="0" err="1" smtClean="0">
                <a:solidFill>
                  <a:srgbClr val="333399"/>
                </a:solidFill>
                <a:latin typeface="+mn-lt"/>
              </a:rPr>
              <a:t>elke</a:t>
            </a:r>
            <a:r>
              <a:rPr lang="en-US" altLang="nl-NL" sz="1600" b="1" dirty="0" smtClean="0">
                <a:solidFill>
                  <a:srgbClr val="333399"/>
                </a:solidFill>
                <a:latin typeface="+mn-lt"/>
              </a:rPr>
              <a:t> </a:t>
            </a:r>
            <a:r>
              <a:rPr lang="en-US" altLang="nl-NL" sz="1600" b="1" dirty="0" err="1" smtClean="0">
                <a:solidFill>
                  <a:srgbClr val="333399"/>
                </a:solidFill>
                <a:latin typeface="+mn-lt"/>
              </a:rPr>
              <a:t>vijf</a:t>
            </a:r>
            <a:r>
              <a:rPr lang="en-US" altLang="nl-NL" sz="1600" b="1" dirty="0" smtClean="0">
                <a:solidFill>
                  <a:srgbClr val="333399"/>
                </a:solidFill>
                <a:latin typeface="+mn-lt"/>
              </a:rPr>
              <a:t> </a:t>
            </a:r>
            <a:r>
              <a:rPr lang="en-US" altLang="nl-NL" sz="1600" b="1" dirty="0" err="1" smtClean="0">
                <a:solidFill>
                  <a:srgbClr val="333399"/>
                </a:solidFill>
                <a:latin typeface="+mn-lt"/>
              </a:rPr>
              <a:t>jaar</a:t>
            </a:r>
            <a:r>
              <a:rPr lang="en-US" altLang="nl-NL" sz="1600" b="1" dirty="0" smtClean="0">
                <a:solidFill>
                  <a:srgbClr val="333399"/>
                </a:solidFill>
                <a:latin typeface="+mn-lt"/>
              </a:rPr>
              <a:t> (</a:t>
            </a:r>
            <a:r>
              <a:rPr lang="en-US" altLang="nl-NL" sz="1600" b="1" dirty="0" smtClean="0">
                <a:solidFill>
                  <a:srgbClr val="333399"/>
                </a:solidFill>
                <a:latin typeface="+mn-lt"/>
              </a:rPr>
              <a:t>2019-2024</a:t>
            </a:r>
            <a:r>
              <a:rPr lang="en-US" altLang="nl-NL" sz="1600" b="1" dirty="0" smtClean="0">
                <a:solidFill>
                  <a:srgbClr val="333399"/>
                </a:solidFill>
                <a:latin typeface="+mn-lt"/>
              </a:rPr>
              <a:t>)</a:t>
            </a:r>
            <a:endParaRPr lang="nl-NL" altLang="nl-NL" sz="1600" b="1" dirty="0">
              <a:solidFill>
                <a:srgbClr val="333399"/>
              </a:solidFill>
              <a:latin typeface="+mn-lt"/>
            </a:endParaRPr>
          </a:p>
          <a:p>
            <a:endParaRPr lang="nl-NL" altLang="nl-NL" i="1" dirty="0">
              <a:solidFill>
                <a:srgbClr val="333399"/>
              </a:solidFill>
            </a:endParaRPr>
          </a:p>
          <a:p>
            <a:endParaRPr lang="nl-NL" dirty="0"/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7E70A85F-8393-8C49-9725-623CAF218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9" y="3140284"/>
            <a:ext cx="3548051" cy="23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presidencia_consel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4" y="2486744"/>
            <a:ext cx="85867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2840" y="1484784"/>
            <a:ext cx="8229600" cy="936625"/>
          </a:xfrm>
        </p:spPr>
        <p:txBody>
          <a:bodyPr/>
          <a:lstStyle/>
          <a:p>
            <a:pPr marL="0" eaLnBrk="1" hangingPunct="1"/>
            <a:r>
              <a:rPr lang="nl-NL" altLang="nl-NL" sz="2800" dirty="0" smtClean="0"/>
              <a:t>De Raad van Ministers – de stem van de EU-landen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895600" y="1805880"/>
            <a:ext cx="61372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tabLst>
                <a:tab pos="266700" algn="l"/>
              </a:tabLst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266700" algn="l"/>
              </a:tabLst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sz="1600" dirty="0">
                <a:solidFill>
                  <a:srgbClr val="333399"/>
                </a:solidFill>
                <a:latin typeface="Webdings" pitchFamily="18" charset="2"/>
              </a:rPr>
              <a:t>4</a:t>
            </a:r>
            <a:r>
              <a:rPr lang="nl-NL" altLang="nl-NL" sz="1600" dirty="0">
                <a:solidFill>
                  <a:srgbClr val="333399"/>
                </a:solidFill>
              </a:rPr>
              <a:t>één minister uit elk EU-land</a:t>
            </a:r>
            <a:br>
              <a:rPr lang="nl-NL" altLang="nl-NL" sz="1600" dirty="0">
                <a:solidFill>
                  <a:srgbClr val="333399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  <a:latin typeface="Webdings" pitchFamily="18" charset="2"/>
              </a:rPr>
              <a:t>4</a:t>
            </a:r>
            <a:r>
              <a:rPr lang="nl-NL" altLang="nl-NL" sz="1600" dirty="0">
                <a:solidFill>
                  <a:srgbClr val="333399"/>
                </a:solidFill>
              </a:rPr>
              <a:t>voorzitterschap: rouleert elke zes maanden</a:t>
            </a:r>
            <a:br>
              <a:rPr lang="nl-NL" altLang="nl-NL" sz="1600" dirty="0">
                <a:solidFill>
                  <a:srgbClr val="333399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  <a:latin typeface="Webdings" pitchFamily="18" charset="2"/>
              </a:rPr>
              <a:t>4</a:t>
            </a:r>
            <a:r>
              <a:rPr lang="nl-NL" altLang="nl-NL" sz="1600" dirty="0">
                <a:solidFill>
                  <a:srgbClr val="333399"/>
                </a:solidFill>
              </a:rPr>
              <a:t>beslist samen met het Parlement over </a:t>
            </a:r>
            <a:br>
              <a:rPr lang="nl-NL" altLang="nl-NL" sz="1600" dirty="0">
                <a:solidFill>
                  <a:srgbClr val="333399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</a:rPr>
              <a:t>	EU-wetten en EU-begroting</a:t>
            </a:r>
            <a:br>
              <a:rPr lang="nl-NL" altLang="nl-NL" sz="1600" dirty="0">
                <a:solidFill>
                  <a:srgbClr val="333399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  <a:latin typeface="Webdings" pitchFamily="18" charset="2"/>
              </a:rPr>
              <a:t>4</a:t>
            </a:r>
            <a:r>
              <a:rPr lang="nl-NL" altLang="nl-NL" sz="1600" dirty="0">
                <a:solidFill>
                  <a:srgbClr val="333399"/>
                </a:solidFill>
              </a:rPr>
              <a:t>stuurt het gemeenschappelijk buitenlands</a:t>
            </a:r>
            <a:br>
              <a:rPr lang="nl-NL" altLang="nl-NL" sz="1600" dirty="0">
                <a:solidFill>
                  <a:srgbClr val="333399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</a:rPr>
              <a:t>	en veiligheidsbeleid</a:t>
            </a:r>
            <a:endParaRPr lang="nl-NL" altLang="nl-NL" sz="1600" i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2840" y="1484263"/>
            <a:ext cx="8229600" cy="936625"/>
          </a:xfrm>
        </p:spPr>
        <p:txBody>
          <a:bodyPr/>
          <a:lstStyle/>
          <a:p>
            <a:pPr marL="0" eaLnBrk="1" hangingPunct="1"/>
            <a:r>
              <a:rPr lang="nl-NL" altLang="nl-NL" sz="2800" dirty="0" smtClean="0"/>
              <a:t>De Europese Commissie – op de bres voor het algemeen belang</a:t>
            </a:r>
          </a:p>
        </p:txBody>
      </p:sp>
      <p:pic>
        <p:nvPicPr>
          <p:cNvPr id="7171" name="Picture 7" descr="background1-promo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68" y="2420888"/>
            <a:ext cx="5734395" cy="356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000400" y="2492896"/>
            <a:ext cx="5319911" cy="304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dirty="0" smtClean="0">
                <a:solidFill>
                  <a:srgbClr val="0000BC"/>
                </a:solidFill>
              </a:rPr>
              <a:t>27 </a:t>
            </a:r>
            <a:r>
              <a:rPr lang="nl-NL" altLang="nl-NL" sz="1600" dirty="0">
                <a:solidFill>
                  <a:srgbClr val="0000BC"/>
                </a:solidFill>
              </a:rPr>
              <a:t>onafhankelijke leden, </a:t>
            </a:r>
            <a:br>
              <a:rPr lang="nl-NL" altLang="nl-NL" sz="1600" dirty="0">
                <a:solidFill>
                  <a:srgbClr val="0000BC"/>
                </a:solidFill>
              </a:rPr>
            </a:br>
            <a:r>
              <a:rPr lang="nl-NL" altLang="nl-NL" sz="1600" dirty="0">
                <a:solidFill>
                  <a:srgbClr val="0000BC"/>
                </a:solidFill>
              </a:rPr>
              <a:t>één uit elk EU-land</a:t>
            </a:r>
            <a:r>
              <a:rPr lang="nl-NL" altLang="nl-NL" sz="1600" dirty="0">
                <a:solidFill>
                  <a:srgbClr val="333399"/>
                </a:solidFill>
              </a:rPr>
              <a:t/>
            </a:r>
            <a:br>
              <a:rPr lang="nl-NL" altLang="nl-NL" sz="1600" dirty="0">
                <a:solidFill>
                  <a:srgbClr val="333399"/>
                </a:solidFill>
              </a:rPr>
            </a:br>
            <a:r>
              <a:rPr lang="nl-NL" altLang="nl-NL" sz="800" dirty="0">
                <a:solidFill>
                  <a:srgbClr val="333399"/>
                </a:solidFill>
              </a:rPr>
              <a:t/>
            </a:r>
            <a:br>
              <a:rPr lang="nl-NL" altLang="nl-NL" sz="800" dirty="0">
                <a:solidFill>
                  <a:srgbClr val="333399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  <a:latin typeface="Webdings" pitchFamily="18" charset="2"/>
              </a:rPr>
              <a:t>4</a:t>
            </a:r>
            <a:r>
              <a:rPr lang="nl-NL" altLang="nl-NL" sz="1600" dirty="0" smtClean="0">
                <a:solidFill>
                  <a:srgbClr val="0000A4"/>
                </a:solidFill>
              </a:rPr>
              <a:t>stelt </a:t>
            </a:r>
            <a:r>
              <a:rPr lang="nl-NL" altLang="nl-NL" sz="1600" dirty="0">
                <a:solidFill>
                  <a:srgbClr val="0000A4"/>
                </a:solidFill>
              </a:rPr>
              <a:t>nieuwe </a:t>
            </a:r>
            <a:r>
              <a:rPr lang="nl-NL" altLang="nl-NL" sz="1600" dirty="0" smtClean="0">
                <a:solidFill>
                  <a:srgbClr val="0000A4"/>
                </a:solidFill>
              </a:rPr>
              <a:t>wetgeving voor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dirty="0" smtClean="0">
                <a:solidFill>
                  <a:srgbClr val="0000A4"/>
                </a:solidFill>
              </a:rPr>
              <a:t/>
            </a:r>
            <a:br>
              <a:rPr lang="nl-NL" altLang="nl-NL" sz="800" dirty="0" smtClean="0">
                <a:solidFill>
                  <a:srgbClr val="0000A4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  <a:latin typeface="Webdings" pitchFamily="18" charset="2"/>
              </a:rPr>
              <a:t>4</a:t>
            </a:r>
            <a:r>
              <a:rPr lang="nl-NL" altLang="nl-NL" sz="1600" dirty="0" smtClean="0">
                <a:solidFill>
                  <a:srgbClr val="0000A4"/>
                </a:solidFill>
              </a:rPr>
              <a:t>uitvoerend </a:t>
            </a:r>
            <a:r>
              <a:rPr lang="nl-NL" altLang="nl-NL" sz="1600" dirty="0">
                <a:solidFill>
                  <a:srgbClr val="0000A4"/>
                </a:solidFill>
              </a:rPr>
              <a:t>orgaan </a:t>
            </a:r>
            <a:endParaRPr lang="nl-NL" altLang="nl-NL" sz="1600" dirty="0" smtClean="0">
              <a:solidFill>
                <a:srgbClr val="0000A4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dirty="0">
                <a:solidFill>
                  <a:srgbClr val="0000A4"/>
                </a:solidFill>
              </a:rPr>
              <a:t/>
            </a:r>
            <a:br>
              <a:rPr lang="nl-NL" altLang="nl-NL" sz="800" dirty="0">
                <a:solidFill>
                  <a:srgbClr val="0000A4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  <a:latin typeface="Webdings" pitchFamily="18" charset="2"/>
              </a:rPr>
              <a:t>4</a:t>
            </a:r>
            <a:r>
              <a:rPr lang="nl-NL" altLang="nl-NL" sz="1600" dirty="0" smtClean="0">
                <a:solidFill>
                  <a:srgbClr val="0000A4"/>
                </a:solidFill>
              </a:rPr>
              <a:t>hoedster </a:t>
            </a:r>
            <a:r>
              <a:rPr lang="nl-NL" altLang="nl-NL" sz="1600" dirty="0">
                <a:solidFill>
                  <a:srgbClr val="0000A4"/>
                </a:solidFill>
              </a:rPr>
              <a:t>van de verdragen (ziet </a:t>
            </a:r>
            <a:r>
              <a:rPr lang="nl-NL" altLang="nl-NL" sz="1600" dirty="0" smtClean="0">
                <a:solidFill>
                  <a:srgbClr val="0000A4"/>
                </a:solidFill>
              </a:rPr>
              <a:t>toe </a:t>
            </a:r>
            <a:r>
              <a:rPr lang="nl-NL" altLang="nl-NL" sz="1600" dirty="0">
                <a:solidFill>
                  <a:srgbClr val="0000A4"/>
                </a:solidFill>
              </a:rPr>
              <a:t>op de uitvoering</a:t>
            </a:r>
            <a:r>
              <a:rPr lang="nl-NL" altLang="nl-NL" sz="1600" dirty="0" smtClean="0">
                <a:solidFill>
                  <a:srgbClr val="0000A4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800" dirty="0">
                <a:solidFill>
                  <a:srgbClr val="0000A4"/>
                </a:solidFill>
              </a:rPr>
              <a:t/>
            </a:r>
            <a:br>
              <a:rPr lang="nl-NL" altLang="nl-NL" sz="800" dirty="0">
                <a:solidFill>
                  <a:srgbClr val="0000A4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  <a:latin typeface="Webdings" pitchFamily="18" charset="2"/>
              </a:rPr>
              <a:t>4</a:t>
            </a:r>
            <a:r>
              <a:rPr lang="nl-NL" altLang="nl-NL" sz="1600" dirty="0" smtClean="0">
                <a:solidFill>
                  <a:srgbClr val="0000A4"/>
                </a:solidFill>
              </a:rPr>
              <a:t>vertegenwoordigt </a:t>
            </a:r>
            <a:r>
              <a:rPr lang="nl-NL" altLang="nl-NL" sz="1600" dirty="0">
                <a:solidFill>
                  <a:srgbClr val="0000A4"/>
                </a:solidFill>
              </a:rPr>
              <a:t>de EU in de rest van de wereld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48" y="5292068"/>
            <a:ext cx="5362349" cy="156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12439" y="1484784"/>
            <a:ext cx="742791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280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Zo worden EU-wetten gemaakt</a:t>
            </a:r>
          </a:p>
        </p:txBody>
      </p:sp>
      <p:sp>
        <p:nvSpPr>
          <p:cNvPr id="8195" name="Line 28"/>
          <p:cNvSpPr>
            <a:spLocks noChangeShapeType="1"/>
          </p:cNvSpPr>
          <p:nvPr/>
        </p:nvSpPr>
        <p:spPr bwMode="auto">
          <a:xfrm>
            <a:off x="4584700" y="3078832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196" name="Oval 6"/>
          <p:cNvSpPr>
            <a:spLocks noChangeArrowheads="1"/>
          </p:cNvSpPr>
          <p:nvPr/>
        </p:nvSpPr>
        <p:spPr bwMode="auto">
          <a:xfrm>
            <a:off x="2162175" y="242312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1600" b="0" smtClean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2289820" y="2423120"/>
            <a:ext cx="4800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dirty="0" smtClean="0">
                <a:solidFill>
                  <a:srgbClr val="333399"/>
                </a:solidFill>
                <a:latin typeface="+mn-lt"/>
              </a:rPr>
              <a:t>Burgers, belangengroeperingen, deskundigen: bespreken, raadplegen</a:t>
            </a:r>
          </a:p>
        </p:txBody>
      </p:sp>
      <p:sp>
        <p:nvSpPr>
          <p:cNvPr id="8198" name="Oval 13"/>
          <p:cNvSpPr>
            <a:spLocks noChangeArrowheads="1"/>
          </p:cNvSpPr>
          <p:nvPr/>
        </p:nvSpPr>
        <p:spPr bwMode="auto">
          <a:xfrm>
            <a:off x="2225675" y="327402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1600" b="0" smtClean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2331864" y="335022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dirty="0" smtClean="0">
                <a:solidFill>
                  <a:srgbClr val="333399"/>
                </a:solidFill>
                <a:latin typeface="+mn-lt"/>
              </a:rPr>
              <a:t>Commissie: formeel voorstel </a:t>
            </a:r>
          </a:p>
        </p:txBody>
      </p:sp>
      <p:sp>
        <p:nvSpPr>
          <p:cNvPr id="8200" name="Oval 14"/>
          <p:cNvSpPr>
            <a:spLocks noChangeArrowheads="1"/>
          </p:cNvSpPr>
          <p:nvPr/>
        </p:nvSpPr>
        <p:spPr bwMode="auto">
          <a:xfrm>
            <a:off x="2247900" y="411222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1600" b="0" smtClean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306712" y="426462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dirty="0" smtClean="0">
                <a:solidFill>
                  <a:srgbClr val="333399"/>
                </a:solidFill>
                <a:latin typeface="+mn-lt"/>
              </a:rPr>
              <a:t>Parlement  en Raad van Ministers: gezamenlijk besluit </a:t>
            </a: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2286000" y="585212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dirty="0" smtClean="0">
                <a:solidFill>
                  <a:srgbClr val="333399"/>
                </a:solidFill>
                <a:latin typeface="+mn-lt"/>
              </a:rPr>
              <a:t>Commissie en Hof van Justitie: uitvoering controleren</a:t>
            </a:r>
          </a:p>
        </p:txBody>
      </p:sp>
      <p:sp>
        <p:nvSpPr>
          <p:cNvPr id="8203" name="Oval 16"/>
          <p:cNvSpPr>
            <a:spLocks noChangeArrowheads="1"/>
          </p:cNvSpPr>
          <p:nvPr/>
        </p:nvSpPr>
        <p:spPr bwMode="auto">
          <a:xfrm>
            <a:off x="2192015" y="5775920"/>
            <a:ext cx="48768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1600" b="0" smtClean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204" name="Oval 15"/>
          <p:cNvSpPr>
            <a:spLocks noChangeArrowheads="1"/>
          </p:cNvSpPr>
          <p:nvPr/>
        </p:nvSpPr>
        <p:spPr bwMode="auto">
          <a:xfrm>
            <a:off x="2209800" y="496312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1600" b="0" smtClean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205" name="Rectangle 10"/>
          <p:cNvSpPr>
            <a:spLocks noChangeArrowheads="1"/>
          </p:cNvSpPr>
          <p:nvPr/>
        </p:nvSpPr>
        <p:spPr bwMode="auto">
          <a:xfrm>
            <a:off x="2324100" y="501392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dirty="0" smtClean="0">
                <a:solidFill>
                  <a:srgbClr val="333399"/>
                </a:solidFill>
                <a:latin typeface="+mn-lt"/>
              </a:rPr>
              <a:t>Nationale of lokale autoriteiten: uitvoering</a:t>
            </a:r>
          </a:p>
        </p:txBody>
      </p:sp>
      <p:sp>
        <p:nvSpPr>
          <p:cNvPr id="8206" name="Line 30"/>
          <p:cNvSpPr>
            <a:spLocks noChangeShapeType="1"/>
          </p:cNvSpPr>
          <p:nvPr/>
        </p:nvSpPr>
        <p:spPr bwMode="auto">
          <a:xfrm>
            <a:off x="4584700" y="390902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207" name="Line 31"/>
          <p:cNvSpPr>
            <a:spLocks noChangeShapeType="1"/>
          </p:cNvSpPr>
          <p:nvPr/>
        </p:nvSpPr>
        <p:spPr bwMode="auto">
          <a:xfrm>
            <a:off x="4600575" y="474087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208" name="Line 32"/>
          <p:cNvSpPr>
            <a:spLocks noChangeShapeType="1"/>
          </p:cNvSpPr>
          <p:nvPr/>
        </p:nvSpPr>
        <p:spPr bwMode="auto">
          <a:xfrm>
            <a:off x="4600575" y="557907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33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01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1073</TotalTime>
  <Words>443</Words>
  <Application>Microsoft Office PowerPoint</Application>
  <PresentationFormat>On-screen Show (4:3)</PresentationFormat>
  <Paragraphs>76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Verdana</vt:lpstr>
      <vt:lpstr>Webdings</vt:lpstr>
      <vt:lpstr>Wingdings</vt:lpstr>
      <vt:lpstr>Blank</vt:lpstr>
      <vt:lpstr>1_Blank</vt:lpstr>
      <vt:lpstr>Rollenspel EU  besluitvorming https://www.youtube.com/watch?v=tTcLHtcux0k</vt:lpstr>
      <vt:lpstr>PowerPoint Presentation</vt:lpstr>
      <vt:lpstr>Bevolking in miljoenen (2021) 447 miljoen in totaal</vt:lpstr>
      <vt:lpstr>Drie voorzitters</vt:lpstr>
      <vt:lpstr>PowerPoint Presentation</vt:lpstr>
      <vt:lpstr>Het Europees Parlement – de stem van het volk</vt:lpstr>
      <vt:lpstr>De Raad van Ministers – de stem van de EU-landen</vt:lpstr>
      <vt:lpstr>De Europese Commissie – op de bres voor het algemeen belang</vt:lpstr>
      <vt:lpstr>PowerPoint Presentation</vt:lpstr>
      <vt:lpstr>PowerPoint Presentation</vt:lpstr>
      <vt:lpstr> Probleem Europese Commissie:  Verschil in chocoladeproductie  (cacaoboter vs. plantaardige vetten)  Chocolade die plantaardige vetten bevat die niet van cacao afkomstig zijn mag in bepaalde landen geen ´chocolade´ heten en er daarom ook niet worden verkocht. </vt:lpstr>
      <vt:lpstr>  - Bedrijven uit EU-lidstaten mogen chocolade maken  met andere plantaardige vetten   (dus: je mag cacaoboter vervangen)  - EU-lidstaten zijn verplicht chocolade op hun markt toe te laten die i.p.v. cacaoboter plantaardige vetten bevat   (dus: je mag chocolade met andere ingrediënten in een andere lidstaat verkopen en het nog steeds chocolade noemen)    </vt:lpstr>
      <vt:lpstr>Jullie krijgen nu briefings,  een paar minuten lezen en dan aan de slag!   Succes! 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INFELDT Madeleine (COMM-THE HAGUE)</dc:creator>
  <cp:lastModifiedBy>LANGER Liselotte Justine (COMM-THE HAGUE)</cp:lastModifiedBy>
  <cp:revision>87</cp:revision>
  <dcterms:created xsi:type="dcterms:W3CDTF">2015-09-01T14:19:35Z</dcterms:created>
  <dcterms:modified xsi:type="dcterms:W3CDTF">2022-04-06T15:59:15Z</dcterms:modified>
</cp:coreProperties>
</file>